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3" r:id="rId8"/>
    <p:sldId id="262" r:id="rId9"/>
    <p:sldId id="264" r:id="rId10"/>
    <p:sldId id="265" r:id="rId11"/>
    <p:sldId id="266" r:id="rId12"/>
    <p:sldId id="268" r:id="rId13"/>
    <p:sldId id="267"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60"/>
  </p:normalViewPr>
  <p:slideViewPr>
    <p:cSldViewPr snapToGrid="0">
      <p:cViewPr varScale="1">
        <p:scale>
          <a:sx n="72" d="100"/>
          <a:sy n="72" d="100"/>
        </p:scale>
        <p:origin x="8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037B-C794-4A3A-B054-2514EFD07992}"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D90BB3-FDBE-4386-879E-F78891DD5C28}" type="slidenum">
              <a:rPr lang="en-US" smtClean="0"/>
              <a:t>‹#›</a:t>
            </a:fld>
            <a:endParaRPr lang="en-US"/>
          </a:p>
        </p:txBody>
      </p:sp>
    </p:spTree>
    <p:extLst>
      <p:ext uri="{BB962C8B-B14F-4D97-AF65-F5344CB8AC3E}">
        <p14:creationId xmlns:p14="http://schemas.microsoft.com/office/powerpoint/2010/main" val="879507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8D90BB3-FDBE-4386-879E-F78891DD5C28}" type="slidenum">
              <a:rPr lang="en-US" smtClean="0"/>
              <a:t>1</a:t>
            </a:fld>
            <a:endParaRPr lang="en-US"/>
          </a:p>
        </p:txBody>
      </p:sp>
    </p:spTree>
    <p:extLst>
      <p:ext uri="{BB962C8B-B14F-4D97-AF65-F5344CB8AC3E}">
        <p14:creationId xmlns:p14="http://schemas.microsoft.com/office/powerpoint/2010/main" val="3191253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47DBC28-A015-4C40-B99F-2A70FD4C13BE}" type="datetime1">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2976476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94668A-F2FD-4BA2-A6A6-744D077B80EC}" type="datetime1">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2833932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18F0AA-AC08-4767-BD22-C4791C0DFA6A}" type="datetime1">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2041858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CC21CC-63C8-47F1-8672-21EF7BCE7638}" type="datetime1">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300312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5A71CD-3C3A-4D48-9F0D-D70D44DBED09}" type="datetime1">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12469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3EAA37-027E-4526-9B94-8B311A26855D}" type="datetime1">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1368313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59E4880-EA3E-4B51-B40B-B8A2D62EA70B}" type="datetime1">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4095579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9489F38-0D87-43EF-8579-2E18850CF838}" type="datetime1">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3111475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5B64C-52BC-47BB-B958-B4371C6987C1}" type="datetime1">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135947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4683471-AAF7-4FAB-8134-D9F5F9C7C11B}" type="datetime1">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380052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9C8E569-FEF2-4142-9101-F929F3C78F09}" type="datetime1">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065842-9862-4AF4-BB55-57296AE7D480}" type="slidenum">
              <a:rPr lang="en-US" smtClean="0"/>
              <a:t>‹#›</a:t>
            </a:fld>
            <a:endParaRPr lang="en-US"/>
          </a:p>
        </p:txBody>
      </p:sp>
    </p:spTree>
    <p:extLst>
      <p:ext uri="{BB962C8B-B14F-4D97-AF65-F5344CB8AC3E}">
        <p14:creationId xmlns:p14="http://schemas.microsoft.com/office/powerpoint/2010/main" val="4218664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D8CC8-C7D2-4567-A54D-C688CE254F6E}" type="datetime1">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65842-9862-4AF4-BB55-57296AE7D480}" type="slidenum">
              <a:rPr lang="en-US" smtClean="0"/>
              <a:t>‹#›</a:t>
            </a:fld>
            <a:endParaRPr lang="en-US"/>
          </a:p>
        </p:txBody>
      </p:sp>
    </p:spTree>
    <p:extLst>
      <p:ext uri="{BB962C8B-B14F-4D97-AF65-F5344CB8AC3E}">
        <p14:creationId xmlns:p14="http://schemas.microsoft.com/office/powerpoint/2010/main" val="228700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dirty="0"/>
            </a:br>
            <a:r>
              <a:rPr lang="it-IT" dirty="0"/>
              <a:t> </a:t>
            </a:r>
            <a:r>
              <a:rPr lang="en-GB" b="1" dirty="0"/>
              <a:t>The state of and prospects for professional accreditation for statisticians</a:t>
            </a:r>
            <a:endParaRPr lang="en-US" dirty="0"/>
          </a:p>
        </p:txBody>
      </p:sp>
      <p:sp>
        <p:nvSpPr>
          <p:cNvPr id="3" name="Subtitle 2"/>
          <p:cNvSpPr>
            <a:spLocks noGrp="1"/>
          </p:cNvSpPr>
          <p:nvPr>
            <p:ph type="subTitle" idx="1"/>
          </p:nvPr>
        </p:nvSpPr>
        <p:spPr>
          <a:xfrm>
            <a:off x="1111347" y="3602038"/>
            <a:ext cx="10269415" cy="1655762"/>
          </a:xfrm>
        </p:spPr>
        <p:txBody>
          <a:bodyPr>
            <a:normAutofit/>
          </a:bodyPr>
          <a:lstStyle/>
          <a:p>
            <a:r>
              <a:rPr lang="en-US" dirty="0"/>
              <a:t>Ronald L. Wasserstein, Executive Director, </a:t>
            </a:r>
          </a:p>
          <a:p>
            <a:r>
              <a:rPr lang="en-US" dirty="0"/>
              <a:t>American Statistical Association</a:t>
            </a:r>
          </a:p>
          <a:p>
            <a:r>
              <a:rPr lang="en-US" dirty="0"/>
              <a:t>June 15, 2016</a:t>
            </a:r>
          </a:p>
        </p:txBody>
      </p:sp>
      <p:sp>
        <p:nvSpPr>
          <p:cNvPr id="4" name="Slide Number Placeholder 3"/>
          <p:cNvSpPr>
            <a:spLocks noGrp="1"/>
          </p:cNvSpPr>
          <p:nvPr>
            <p:ph type="sldNum" sz="quarter" idx="12"/>
          </p:nvPr>
        </p:nvSpPr>
        <p:spPr/>
        <p:txBody>
          <a:bodyPr/>
          <a:lstStyle/>
          <a:p>
            <a:fld id="{6F065842-9862-4AF4-BB55-57296AE7D480}" type="slidenum">
              <a:rPr lang="en-US" smtClean="0"/>
              <a:t>1</a:t>
            </a:fld>
            <a:endParaRPr lang="en-US"/>
          </a:p>
        </p:txBody>
      </p:sp>
    </p:spTree>
    <p:extLst>
      <p:ext uri="{BB962C8B-B14F-4D97-AF65-F5344CB8AC3E}">
        <p14:creationId xmlns:p14="http://schemas.microsoft.com/office/powerpoint/2010/main" val="129184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now, increasingly, it is a global credential</a:t>
            </a:r>
          </a:p>
        </p:txBody>
      </p:sp>
      <p:sp>
        <p:nvSpPr>
          <p:cNvPr id="3" name="Content Placeholder 2"/>
          <p:cNvSpPr>
            <a:spLocks noGrp="1"/>
          </p:cNvSpPr>
          <p:nvPr>
            <p:ph idx="1"/>
          </p:nvPr>
        </p:nvSpPr>
        <p:spPr/>
        <p:txBody>
          <a:bodyPr>
            <a:normAutofit lnSpcReduction="10000"/>
          </a:bodyPr>
          <a:lstStyle/>
          <a:p>
            <a:r>
              <a:rPr lang="en-US" dirty="0"/>
              <a:t>UK has had it for 20 years, Australia for over 10 years and Canada for nearly 10 years.  US is in its fourth year.</a:t>
            </a:r>
          </a:p>
          <a:p>
            <a:r>
              <a:rPr lang="en-US" dirty="0"/>
              <a:t>Italy, Sweden, Hong Kong, and others have developed or are developing accreditation programs</a:t>
            </a:r>
          </a:p>
          <a:p>
            <a:r>
              <a:rPr lang="en-US" dirty="0"/>
              <a:t>In this spirit, the ASA recognizes the credentials of UK, Australia, and Canada</a:t>
            </a:r>
          </a:p>
          <a:p>
            <a:pPr lvl="1"/>
            <a:r>
              <a:rPr lang="en-US" dirty="0"/>
              <a:t>Statisticians accredited by those countries can also receive automatic accreditation in the US</a:t>
            </a:r>
          </a:p>
          <a:p>
            <a:r>
              <a:rPr lang="en-US" dirty="0"/>
              <a:t>The ASA has extended that same recognition to Italy and to Hong Kong (waiting for details regarding Sweden)</a:t>
            </a:r>
          </a:p>
          <a:p>
            <a:r>
              <a:rPr lang="en-US" i="1" dirty="0"/>
              <a:t>Is there value in all of this?</a:t>
            </a:r>
          </a:p>
        </p:txBody>
      </p:sp>
      <p:sp>
        <p:nvSpPr>
          <p:cNvPr id="4" name="Slide Number Placeholder 3"/>
          <p:cNvSpPr>
            <a:spLocks noGrp="1"/>
          </p:cNvSpPr>
          <p:nvPr>
            <p:ph type="sldNum" sz="quarter" idx="12"/>
          </p:nvPr>
        </p:nvSpPr>
        <p:spPr/>
        <p:txBody>
          <a:bodyPr/>
          <a:lstStyle/>
          <a:p>
            <a:fld id="{6F065842-9862-4AF4-BB55-57296AE7D480}" type="slidenum">
              <a:rPr lang="en-US" smtClean="0"/>
              <a:t>10</a:t>
            </a:fld>
            <a:endParaRPr lang="en-US"/>
          </a:p>
        </p:txBody>
      </p:sp>
    </p:spTree>
    <p:extLst>
      <p:ext uri="{BB962C8B-B14F-4D97-AF65-F5344CB8AC3E}">
        <p14:creationId xmlns:p14="http://schemas.microsoft.com/office/powerpoint/2010/main" val="1935152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few final odds and ends</a:t>
            </a:r>
          </a:p>
        </p:txBody>
      </p:sp>
      <p:sp>
        <p:nvSpPr>
          <p:cNvPr id="3" name="Content Placeholder 2"/>
          <p:cNvSpPr>
            <a:spLocks noGrp="1"/>
          </p:cNvSpPr>
          <p:nvPr>
            <p:ph idx="1"/>
          </p:nvPr>
        </p:nvSpPr>
        <p:spPr/>
        <p:txBody>
          <a:bodyPr/>
          <a:lstStyle/>
          <a:p>
            <a:r>
              <a:rPr lang="en-US"/>
              <a:t>255 </a:t>
            </a:r>
            <a:r>
              <a:rPr lang="en-US" dirty="0"/>
              <a:t>PStat members as of today</a:t>
            </a:r>
          </a:p>
          <a:p>
            <a:r>
              <a:rPr lang="en-US" dirty="0"/>
              <a:t>126 </a:t>
            </a:r>
            <a:r>
              <a:rPr lang="en-US" dirty="0" err="1"/>
              <a:t>GStat</a:t>
            </a:r>
            <a:r>
              <a:rPr lang="en-US" dirty="0"/>
              <a:t> members</a:t>
            </a:r>
          </a:p>
        </p:txBody>
      </p:sp>
      <p:sp>
        <p:nvSpPr>
          <p:cNvPr id="4" name="Slide Number Placeholder 3"/>
          <p:cNvSpPr>
            <a:spLocks noGrp="1"/>
          </p:cNvSpPr>
          <p:nvPr>
            <p:ph type="sldNum" sz="quarter" idx="12"/>
          </p:nvPr>
        </p:nvSpPr>
        <p:spPr/>
        <p:txBody>
          <a:bodyPr/>
          <a:lstStyle/>
          <a:p>
            <a:fld id="{6F065842-9862-4AF4-BB55-57296AE7D480}" type="slidenum">
              <a:rPr lang="en-US" smtClean="0"/>
              <a:t>11</a:t>
            </a:fld>
            <a:endParaRPr lang="en-US"/>
          </a:p>
        </p:txBody>
      </p:sp>
    </p:spTree>
    <p:extLst>
      <p:ext uri="{BB962C8B-B14F-4D97-AF65-F5344CB8AC3E}">
        <p14:creationId xmlns:p14="http://schemas.microsoft.com/office/powerpoint/2010/main" val="740153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few final odds and ends</a:t>
            </a:r>
          </a:p>
        </p:txBody>
      </p:sp>
      <p:sp>
        <p:nvSpPr>
          <p:cNvPr id="3" name="Content Placeholder 2"/>
          <p:cNvSpPr>
            <a:spLocks noGrp="1"/>
          </p:cNvSpPr>
          <p:nvPr>
            <p:ph idx="1"/>
          </p:nvPr>
        </p:nvSpPr>
        <p:spPr/>
        <p:txBody>
          <a:bodyPr/>
          <a:lstStyle/>
          <a:p>
            <a:r>
              <a:rPr lang="en-US" dirty="0"/>
              <a:t>Not as successful as we hoped it would be at this point, but we are still very glad we have done this</a:t>
            </a:r>
          </a:p>
        </p:txBody>
      </p:sp>
      <p:sp>
        <p:nvSpPr>
          <p:cNvPr id="4" name="Slide Number Placeholder 3"/>
          <p:cNvSpPr>
            <a:spLocks noGrp="1"/>
          </p:cNvSpPr>
          <p:nvPr>
            <p:ph type="sldNum" sz="quarter" idx="12"/>
          </p:nvPr>
        </p:nvSpPr>
        <p:spPr/>
        <p:txBody>
          <a:bodyPr/>
          <a:lstStyle/>
          <a:p>
            <a:fld id="{6F065842-9862-4AF4-BB55-57296AE7D480}" type="slidenum">
              <a:rPr lang="en-US" smtClean="0"/>
              <a:t>12</a:t>
            </a:fld>
            <a:endParaRPr lang="en-US"/>
          </a:p>
        </p:txBody>
      </p:sp>
    </p:spTree>
    <p:extLst>
      <p:ext uri="{BB962C8B-B14F-4D97-AF65-F5344CB8AC3E}">
        <p14:creationId xmlns:p14="http://schemas.microsoft.com/office/powerpoint/2010/main" val="1528773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few final odds and ends</a:t>
            </a:r>
          </a:p>
        </p:txBody>
      </p:sp>
      <p:sp>
        <p:nvSpPr>
          <p:cNvPr id="3" name="Content Placeholder 2"/>
          <p:cNvSpPr>
            <a:spLocks noGrp="1"/>
          </p:cNvSpPr>
          <p:nvPr>
            <p:ph idx="1"/>
          </p:nvPr>
        </p:nvSpPr>
        <p:spPr/>
        <p:txBody>
          <a:bodyPr/>
          <a:lstStyle/>
          <a:p>
            <a:r>
              <a:rPr lang="en-US" dirty="0"/>
              <a:t>Accreditation is the only place where the profession actually defines itself</a:t>
            </a:r>
          </a:p>
        </p:txBody>
      </p:sp>
      <p:sp>
        <p:nvSpPr>
          <p:cNvPr id="4" name="Slide Number Placeholder 3"/>
          <p:cNvSpPr>
            <a:spLocks noGrp="1"/>
          </p:cNvSpPr>
          <p:nvPr>
            <p:ph type="sldNum" sz="quarter" idx="12"/>
          </p:nvPr>
        </p:nvSpPr>
        <p:spPr/>
        <p:txBody>
          <a:bodyPr/>
          <a:lstStyle/>
          <a:p>
            <a:fld id="{6F065842-9862-4AF4-BB55-57296AE7D480}" type="slidenum">
              <a:rPr lang="en-US" smtClean="0"/>
              <a:t>13</a:t>
            </a:fld>
            <a:endParaRPr lang="en-US"/>
          </a:p>
        </p:txBody>
      </p:sp>
    </p:spTree>
    <p:extLst>
      <p:ext uri="{BB962C8B-B14F-4D97-AF65-F5344CB8AC3E}">
        <p14:creationId xmlns:p14="http://schemas.microsoft.com/office/powerpoint/2010/main" val="1253239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few final odds and ends</a:t>
            </a:r>
          </a:p>
        </p:txBody>
      </p:sp>
      <p:sp>
        <p:nvSpPr>
          <p:cNvPr id="3" name="Content Placeholder 2"/>
          <p:cNvSpPr>
            <a:spLocks noGrp="1"/>
          </p:cNvSpPr>
          <p:nvPr>
            <p:ph idx="1"/>
          </p:nvPr>
        </p:nvSpPr>
        <p:spPr/>
        <p:txBody>
          <a:bodyPr/>
          <a:lstStyle/>
          <a:p>
            <a:r>
              <a:rPr lang="en-US" dirty="0"/>
              <a:t>Should we have a program to accredit data scientists?</a:t>
            </a:r>
          </a:p>
        </p:txBody>
      </p:sp>
      <p:sp>
        <p:nvSpPr>
          <p:cNvPr id="4" name="Slide Number Placeholder 3"/>
          <p:cNvSpPr>
            <a:spLocks noGrp="1"/>
          </p:cNvSpPr>
          <p:nvPr>
            <p:ph type="sldNum" sz="quarter" idx="12"/>
          </p:nvPr>
        </p:nvSpPr>
        <p:spPr/>
        <p:txBody>
          <a:bodyPr/>
          <a:lstStyle/>
          <a:p>
            <a:fld id="{6F065842-9862-4AF4-BB55-57296AE7D480}" type="slidenum">
              <a:rPr lang="en-US" smtClean="0"/>
              <a:t>14</a:t>
            </a:fld>
            <a:endParaRPr lang="en-US"/>
          </a:p>
        </p:txBody>
      </p:sp>
    </p:spTree>
    <p:extLst>
      <p:ext uri="{BB962C8B-B14F-4D97-AF65-F5344CB8AC3E}">
        <p14:creationId xmlns:p14="http://schemas.microsoft.com/office/powerpoint/2010/main" val="250705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brief history of ASA accreditation</a:t>
            </a:r>
          </a:p>
        </p:txBody>
      </p:sp>
      <p:sp>
        <p:nvSpPr>
          <p:cNvPr id="3" name="Content Placeholder 2"/>
          <p:cNvSpPr>
            <a:spLocks noGrp="1"/>
          </p:cNvSpPr>
          <p:nvPr>
            <p:ph idx="1"/>
          </p:nvPr>
        </p:nvSpPr>
        <p:spPr/>
        <p:txBody>
          <a:bodyPr/>
          <a:lstStyle/>
          <a:p>
            <a:r>
              <a:rPr lang="en-US" dirty="0"/>
              <a:t>Discussed within the association for many decades</a:t>
            </a:r>
          </a:p>
          <a:p>
            <a:r>
              <a:rPr lang="en-US" dirty="0"/>
              <a:t>Fiercely debated in the early 1990’s</a:t>
            </a:r>
          </a:p>
          <a:p>
            <a:pPr lvl="1"/>
            <a:r>
              <a:rPr lang="en-US" dirty="0"/>
              <a:t>Attempt to introduce “certification” failed at that time</a:t>
            </a:r>
          </a:p>
          <a:p>
            <a:r>
              <a:rPr lang="en-US" dirty="0"/>
              <a:t>Discussion resurfaced a decade later</a:t>
            </a:r>
          </a:p>
          <a:p>
            <a:r>
              <a:rPr lang="en-US" dirty="0"/>
              <a:t>Concept approved by ASA Board in summer 2009</a:t>
            </a:r>
          </a:p>
          <a:p>
            <a:pPr lvl="1"/>
            <a:r>
              <a:rPr lang="en-US" dirty="0"/>
              <a:t>Survey indicated strong interest on the part of the membership</a:t>
            </a:r>
          </a:p>
          <a:p>
            <a:r>
              <a:rPr lang="en-US" dirty="0"/>
              <a:t>Accreditation implemented in late 2010</a:t>
            </a:r>
          </a:p>
          <a:p>
            <a:endParaRPr lang="en-US" dirty="0"/>
          </a:p>
        </p:txBody>
      </p:sp>
      <p:sp>
        <p:nvSpPr>
          <p:cNvPr id="4" name="Slide Number Placeholder 3"/>
          <p:cNvSpPr>
            <a:spLocks noGrp="1"/>
          </p:cNvSpPr>
          <p:nvPr>
            <p:ph type="sldNum" sz="quarter" idx="12"/>
          </p:nvPr>
        </p:nvSpPr>
        <p:spPr/>
        <p:txBody>
          <a:bodyPr/>
          <a:lstStyle/>
          <a:p>
            <a:fld id="{6F065842-9862-4AF4-BB55-57296AE7D480}" type="slidenum">
              <a:rPr lang="en-US" smtClean="0"/>
              <a:t>2</a:t>
            </a:fld>
            <a:endParaRPr lang="en-US"/>
          </a:p>
        </p:txBody>
      </p:sp>
    </p:spTree>
    <p:extLst>
      <p:ext uri="{BB962C8B-B14F-4D97-AF65-F5344CB8AC3E}">
        <p14:creationId xmlns:p14="http://schemas.microsoft.com/office/powerpoint/2010/main" val="3312594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features of ASA accreditation program</a:t>
            </a:r>
          </a:p>
        </p:txBody>
      </p:sp>
      <p:sp>
        <p:nvSpPr>
          <p:cNvPr id="3" name="Content Placeholder 2"/>
          <p:cNvSpPr>
            <a:spLocks noGrp="1"/>
          </p:cNvSpPr>
          <p:nvPr>
            <p:ph idx="1"/>
          </p:nvPr>
        </p:nvSpPr>
        <p:spPr/>
        <p:txBody>
          <a:bodyPr>
            <a:normAutofit lnSpcReduction="10000"/>
          </a:bodyPr>
          <a:lstStyle/>
          <a:p>
            <a:r>
              <a:rPr lang="en-US" dirty="0"/>
              <a:t>Based on the models successfully implemented in Canada, Australia, and the UK</a:t>
            </a:r>
          </a:p>
          <a:p>
            <a:r>
              <a:rPr lang="en-US" dirty="0"/>
              <a:t>Portfolio-based rather than exam-based</a:t>
            </a:r>
          </a:p>
          <a:p>
            <a:pPr lvl="1"/>
            <a:r>
              <a:rPr lang="en-US" dirty="0"/>
              <a:t>Exams were very controversial in the 1990’s discussion</a:t>
            </a:r>
          </a:p>
          <a:p>
            <a:r>
              <a:rPr lang="en-US" dirty="0"/>
              <a:t>Very similar criteria to those in other countries</a:t>
            </a:r>
          </a:p>
          <a:p>
            <a:pPr lvl="1"/>
            <a:r>
              <a:rPr lang="en-US" dirty="0"/>
              <a:t>Advanced degree in statistics, biostatistics, or closely related field</a:t>
            </a:r>
          </a:p>
          <a:p>
            <a:pPr lvl="1"/>
            <a:r>
              <a:rPr lang="en-US" dirty="0"/>
              <a:t>Experience (5 years)</a:t>
            </a:r>
          </a:p>
          <a:p>
            <a:pPr lvl="1"/>
            <a:r>
              <a:rPr lang="en-US" dirty="0"/>
              <a:t>Demonstrated professional competence</a:t>
            </a:r>
          </a:p>
          <a:p>
            <a:r>
              <a:rPr lang="en-US" dirty="0"/>
              <a:t>Renewal required every five years</a:t>
            </a:r>
          </a:p>
          <a:p>
            <a:r>
              <a:rPr lang="en-US" dirty="0"/>
              <a:t>Entire process from application to approval is on-line</a:t>
            </a:r>
          </a:p>
        </p:txBody>
      </p:sp>
      <p:sp>
        <p:nvSpPr>
          <p:cNvPr id="4" name="Slide Number Placeholder 3"/>
          <p:cNvSpPr>
            <a:spLocks noGrp="1"/>
          </p:cNvSpPr>
          <p:nvPr>
            <p:ph type="sldNum" sz="quarter" idx="12"/>
          </p:nvPr>
        </p:nvSpPr>
        <p:spPr/>
        <p:txBody>
          <a:bodyPr/>
          <a:lstStyle/>
          <a:p>
            <a:fld id="{6F065842-9862-4AF4-BB55-57296AE7D480}" type="slidenum">
              <a:rPr lang="en-US" smtClean="0"/>
              <a:t>3</a:t>
            </a:fld>
            <a:endParaRPr lang="en-US"/>
          </a:p>
        </p:txBody>
      </p:sp>
    </p:spTree>
    <p:extLst>
      <p:ext uri="{BB962C8B-B14F-4D97-AF65-F5344CB8AC3E}">
        <p14:creationId xmlns:p14="http://schemas.microsoft.com/office/powerpoint/2010/main" val="2107314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understand better now </a:t>
            </a:r>
          </a:p>
        </p:txBody>
      </p:sp>
      <p:sp>
        <p:nvSpPr>
          <p:cNvPr id="3" name="Content Placeholder 2"/>
          <p:cNvSpPr>
            <a:spLocks noGrp="1"/>
          </p:cNvSpPr>
          <p:nvPr>
            <p:ph idx="1"/>
          </p:nvPr>
        </p:nvSpPr>
        <p:spPr/>
        <p:txBody>
          <a:bodyPr/>
          <a:lstStyle/>
          <a:p>
            <a:r>
              <a:rPr lang="en-US" sz="3200" i="1" dirty="0"/>
              <a:t>The practice of statistics is very broad, very diverse, and this is reflected in the varied needs of the statistical community. Accreditation programs may need to change to meet these diverse needs.</a:t>
            </a:r>
          </a:p>
          <a:p>
            <a:pPr lvl="1"/>
            <a:r>
              <a:rPr lang="en-US" sz="2800" dirty="0"/>
              <a:t>Not clear that current criteria meet the needs of official statisticians</a:t>
            </a:r>
          </a:p>
          <a:p>
            <a:pPr lvl="1"/>
            <a:r>
              <a:rPr lang="en-US" sz="2800" dirty="0"/>
              <a:t>Still learning how to handle situations in which the examples of people’s statistical work do not belong to them</a:t>
            </a:r>
          </a:p>
        </p:txBody>
      </p:sp>
      <p:sp>
        <p:nvSpPr>
          <p:cNvPr id="4" name="Slide Number Placeholder 3"/>
          <p:cNvSpPr>
            <a:spLocks noGrp="1"/>
          </p:cNvSpPr>
          <p:nvPr>
            <p:ph type="sldNum" sz="quarter" idx="12"/>
          </p:nvPr>
        </p:nvSpPr>
        <p:spPr/>
        <p:txBody>
          <a:bodyPr/>
          <a:lstStyle/>
          <a:p>
            <a:fld id="{6F065842-9862-4AF4-BB55-57296AE7D480}" type="slidenum">
              <a:rPr lang="en-US" smtClean="0"/>
              <a:t>4</a:t>
            </a:fld>
            <a:endParaRPr lang="en-US"/>
          </a:p>
        </p:txBody>
      </p:sp>
    </p:spTree>
    <p:extLst>
      <p:ext uri="{BB962C8B-B14F-4D97-AF65-F5344CB8AC3E}">
        <p14:creationId xmlns:p14="http://schemas.microsoft.com/office/powerpoint/2010/main" val="1412724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understand </a:t>
            </a:r>
            <a:r>
              <a:rPr lang="en-US"/>
              <a:t>better now </a:t>
            </a:r>
            <a:endParaRPr lang="en-US" dirty="0"/>
          </a:p>
        </p:txBody>
      </p:sp>
      <p:sp>
        <p:nvSpPr>
          <p:cNvPr id="3" name="Content Placeholder 2"/>
          <p:cNvSpPr>
            <a:spLocks noGrp="1"/>
          </p:cNvSpPr>
          <p:nvPr>
            <p:ph idx="1"/>
          </p:nvPr>
        </p:nvSpPr>
        <p:spPr/>
        <p:txBody>
          <a:bodyPr/>
          <a:lstStyle/>
          <a:p>
            <a:r>
              <a:rPr lang="en-US" sz="3200" i="1" dirty="0"/>
              <a:t>We need to more effectively articulate to individual statisticians the value of accreditation.</a:t>
            </a:r>
          </a:p>
          <a:p>
            <a:pPr marL="0" indent="0">
              <a:buNone/>
            </a:pPr>
            <a:endParaRPr lang="en-US" sz="3200" i="1" dirty="0"/>
          </a:p>
          <a:p>
            <a:pPr lvl="1"/>
            <a:r>
              <a:rPr lang="en-US" sz="2800" dirty="0"/>
              <a:t>Applying is neither easy nor without cost</a:t>
            </a:r>
          </a:p>
          <a:p>
            <a:pPr lvl="1"/>
            <a:r>
              <a:rPr lang="en-US" sz="2800" dirty="0"/>
              <a:t>Need to better communicate the value of having standards for the community</a:t>
            </a:r>
          </a:p>
          <a:p>
            <a:pPr marL="457200" lvl="1" indent="0">
              <a:buNone/>
            </a:pPr>
            <a:endParaRPr lang="en-US" i="1" dirty="0"/>
          </a:p>
          <a:p>
            <a:pPr marL="457200" lvl="1" indent="0">
              <a:buNone/>
            </a:pPr>
            <a:r>
              <a:rPr lang="en-US" i="1" dirty="0"/>
              <a:t>Is it too hard to apply for accreditation?</a:t>
            </a:r>
          </a:p>
        </p:txBody>
      </p:sp>
      <p:sp>
        <p:nvSpPr>
          <p:cNvPr id="4" name="Slide Number Placeholder 3"/>
          <p:cNvSpPr>
            <a:spLocks noGrp="1"/>
          </p:cNvSpPr>
          <p:nvPr>
            <p:ph type="sldNum" sz="quarter" idx="12"/>
          </p:nvPr>
        </p:nvSpPr>
        <p:spPr/>
        <p:txBody>
          <a:bodyPr/>
          <a:lstStyle/>
          <a:p>
            <a:fld id="{6F065842-9862-4AF4-BB55-57296AE7D480}" type="slidenum">
              <a:rPr lang="en-US" smtClean="0"/>
              <a:t>5</a:t>
            </a:fld>
            <a:endParaRPr lang="en-US"/>
          </a:p>
        </p:txBody>
      </p:sp>
    </p:spTree>
    <p:extLst>
      <p:ext uri="{BB962C8B-B14F-4D97-AF65-F5344CB8AC3E}">
        <p14:creationId xmlns:p14="http://schemas.microsoft.com/office/powerpoint/2010/main" val="2930029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understand </a:t>
            </a:r>
            <a:r>
              <a:rPr lang="en-US"/>
              <a:t>better now </a:t>
            </a:r>
            <a:endParaRPr lang="en-US" dirty="0"/>
          </a:p>
        </p:txBody>
      </p:sp>
      <p:sp>
        <p:nvSpPr>
          <p:cNvPr id="3" name="Content Placeholder 2"/>
          <p:cNvSpPr>
            <a:spLocks noGrp="1"/>
          </p:cNvSpPr>
          <p:nvPr>
            <p:ph idx="1"/>
          </p:nvPr>
        </p:nvSpPr>
        <p:spPr/>
        <p:txBody>
          <a:bodyPr/>
          <a:lstStyle/>
          <a:p>
            <a:r>
              <a:rPr lang="en-US" sz="3200" i="1" dirty="0"/>
              <a:t>We need to more effectively articulate to employers the value of employing accredited statisticians.</a:t>
            </a:r>
          </a:p>
          <a:p>
            <a:pPr marL="0" indent="0">
              <a:buNone/>
            </a:pPr>
            <a:endParaRPr lang="en-US" sz="3200" i="1" dirty="0"/>
          </a:p>
          <a:p>
            <a:pPr lvl="1"/>
            <a:r>
              <a:rPr lang="en-US" sz="2800" dirty="0"/>
              <a:t>Not really been successful at this at all</a:t>
            </a:r>
          </a:p>
          <a:p>
            <a:pPr lvl="1"/>
            <a:r>
              <a:rPr lang="en-US" sz="2800" dirty="0"/>
              <a:t>We are looking to our marketing experts for help</a:t>
            </a:r>
          </a:p>
          <a:p>
            <a:pPr lvl="1"/>
            <a:r>
              <a:rPr lang="en-US" sz="2800" dirty="0"/>
              <a:t>Difficult problem especially when there are more jobs for statisticians than there are statisticians</a:t>
            </a:r>
          </a:p>
          <a:p>
            <a:pPr marL="457200" lvl="1" indent="0">
              <a:buNone/>
            </a:pPr>
            <a:endParaRPr lang="en-US" sz="2800" dirty="0"/>
          </a:p>
          <a:p>
            <a:pPr marL="457200" lvl="1" indent="0">
              <a:buNone/>
            </a:pPr>
            <a:r>
              <a:rPr lang="en-US" i="1" dirty="0"/>
              <a:t>Given that last point, how much effort should we put into this?</a:t>
            </a:r>
          </a:p>
          <a:p>
            <a:pPr marL="457200" lvl="1" indent="0">
              <a:buNone/>
            </a:pPr>
            <a:endParaRPr lang="en-US" i="1" dirty="0"/>
          </a:p>
        </p:txBody>
      </p:sp>
      <p:sp>
        <p:nvSpPr>
          <p:cNvPr id="4" name="Slide Number Placeholder 3"/>
          <p:cNvSpPr>
            <a:spLocks noGrp="1"/>
          </p:cNvSpPr>
          <p:nvPr>
            <p:ph type="sldNum" sz="quarter" idx="12"/>
          </p:nvPr>
        </p:nvSpPr>
        <p:spPr/>
        <p:txBody>
          <a:bodyPr/>
          <a:lstStyle/>
          <a:p>
            <a:fld id="{6F065842-9862-4AF4-BB55-57296AE7D480}" type="slidenum">
              <a:rPr lang="en-US" smtClean="0"/>
              <a:t>6</a:t>
            </a:fld>
            <a:endParaRPr lang="en-US"/>
          </a:p>
        </p:txBody>
      </p:sp>
    </p:spTree>
    <p:extLst>
      <p:ext uri="{BB962C8B-B14F-4D97-AF65-F5344CB8AC3E}">
        <p14:creationId xmlns:p14="http://schemas.microsoft.com/office/powerpoint/2010/main" val="1023251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understand </a:t>
            </a:r>
            <a:r>
              <a:rPr lang="en-US"/>
              <a:t>better now </a:t>
            </a:r>
            <a:endParaRPr lang="en-US" dirty="0"/>
          </a:p>
        </p:txBody>
      </p:sp>
      <p:sp>
        <p:nvSpPr>
          <p:cNvPr id="3" name="Content Placeholder 2"/>
          <p:cNvSpPr>
            <a:spLocks noGrp="1"/>
          </p:cNvSpPr>
          <p:nvPr>
            <p:ph idx="1"/>
          </p:nvPr>
        </p:nvSpPr>
        <p:spPr/>
        <p:txBody>
          <a:bodyPr/>
          <a:lstStyle/>
          <a:p>
            <a:r>
              <a:rPr lang="en-US" sz="3200" i="1" dirty="0"/>
              <a:t>Portfolio-based accreditation is effective and appropriate for statistics, but does not seem (to some) to be as serious as exam-based approaches.</a:t>
            </a:r>
          </a:p>
          <a:p>
            <a:pPr marL="0" indent="0">
              <a:buNone/>
            </a:pPr>
            <a:endParaRPr lang="en-US" sz="3200" i="1" dirty="0"/>
          </a:p>
          <a:p>
            <a:pPr lvl="1"/>
            <a:r>
              <a:rPr lang="en-US" sz="2800" dirty="0"/>
              <a:t>Doctors, lawyers, architects take tests, why not statisticians?</a:t>
            </a:r>
          </a:p>
          <a:p>
            <a:pPr marL="457200" lvl="1" indent="0">
              <a:buNone/>
            </a:pPr>
            <a:endParaRPr lang="en-US" i="1" dirty="0"/>
          </a:p>
        </p:txBody>
      </p:sp>
      <p:sp>
        <p:nvSpPr>
          <p:cNvPr id="4" name="Slide Number Placeholder 3"/>
          <p:cNvSpPr>
            <a:spLocks noGrp="1"/>
          </p:cNvSpPr>
          <p:nvPr>
            <p:ph type="sldNum" sz="quarter" idx="12"/>
          </p:nvPr>
        </p:nvSpPr>
        <p:spPr/>
        <p:txBody>
          <a:bodyPr/>
          <a:lstStyle/>
          <a:p>
            <a:fld id="{6F065842-9862-4AF4-BB55-57296AE7D480}" type="slidenum">
              <a:rPr lang="en-US" smtClean="0"/>
              <a:t>7</a:t>
            </a:fld>
            <a:endParaRPr lang="en-US"/>
          </a:p>
        </p:txBody>
      </p:sp>
    </p:spTree>
    <p:extLst>
      <p:ext uri="{BB962C8B-B14F-4D97-AF65-F5344CB8AC3E}">
        <p14:creationId xmlns:p14="http://schemas.microsoft.com/office/powerpoint/2010/main" val="3124031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Problems with exams</a:t>
            </a:r>
          </a:p>
        </p:txBody>
      </p:sp>
      <p:sp>
        <p:nvSpPr>
          <p:cNvPr id="3" name="Content Placeholder 2"/>
          <p:cNvSpPr>
            <a:spLocks noGrp="1"/>
          </p:cNvSpPr>
          <p:nvPr>
            <p:ph idx="1"/>
          </p:nvPr>
        </p:nvSpPr>
        <p:spPr/>
        <p:txBody>
          <a:bodyPr>
            <a:normAutofit/>
          </a:bodyPr>
          <a:lstStyle/>
          <a:p>
            <a:r>
              <a:rPr lang="en-US" sz="3200" dirty="0"/>
              <a:t>Those doctors, lawyers, etc., have to pass licensing examinations in order to practice in their professions. At the present time this is not the case for statisticians, nor is it likely to become so.</a:t>
            </a:r>
          </a:p>
          <a:p>
            <a:r>
              <a:rPr lang="en-US" sz="3200" dirty="0"/>
              <a:t>There are agreed-upon basic curricula for medical schools and law schools (for example), and these curricula are regulated by oversight bodies that accredit the schools. Again, this is not the case for statistics.</a:t>
            </a:r>
          </a:p>
        </p:txBody>
      </p:sp>
      <p:sp>
        <p:nvSpPr>
          <p:cNvPr id="4" name="Slide Number Placeholder 3"/>
          <p:cNvSpPr>
            <a:spLocks noGrp="1"/>
          </p:cNvSpPr>
          <p:nvPr>
            <p:ph type="sldNum" sz="quarter" idx="12"/>
          </p:nvPr>
        </p:nvSpPr>
        <p:spPr/>
        <p:txBody>
          <a:bodyPr/>
          <a:lstStyle/>
          <a:p>
            <a:fld id="{6F065842-9862-4AF4-BB55-57296AE7D480}" type="slidenum">
              <a:rPr lang="en-US" smtClean="0"/>
              <a:t>8</a:t>
            </a:fld>
            <a:endParaRPr lang="en-US"/>
          </a:p>
        </p:txBody>
      </p:sp>
    </p:spTree>
    <p:extLst>
      <p:ext uri="{BB962C8B-B14F-4D97-AF65-F5344CB8AC3E}">
        <p14:creationId xmlns:p14="http://schemas.microsoft.com/office/powerpoint/2010/main" val="230753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 the other hand, portfolio-based accreditation…</a:t>
            </a:r>
          </a:p>
        </p:txBody>
      </p:sp>
      <p:sp>
        <p:nvSpPr>
          <p:cNvPr id="3" name="Content Placeholder 2"/>
          <p:cNvSpPr>
            <a:spLocks noGrp="1"/>
          </p:cNvSpPr>
          <p:nvPr>
            <p:ph idx="1"/>
          </p:nvPr>
        </p:nvSpPr>
        <p:spPr/>
        <p:txBody>
          <a:bodyPr>
            <a:normAutofit/>
          </a:bodyPr>
          <a:lstStyle/>
          <a:p>
            <a:r>
              <a:rPr lang="en-US" sz="3200" dirty="0"/>
              <a:t>Allows us to look very broadly at the practice of statistics, to be inclusive of the many types of expertise that are developed by professional statisticians. </a:t>
            </a:r>
          </a:p>
          <a:p>
            <a:r>
              <a:rPr lang="en-US" sz="3200" dirty="0"/>
              <a:t>The education and experience of accredited statisticians have been reviewed by qualified peers and found to meet specific criteria that have been agreed upon by several professional associations of statisticians. </a:t>
            </a:r>
          </a:p>
          <a:p>
            <a:r>
              <a:rPr lang="en-US" sz="3200" b="1" i="1" dirty="0"/>
              <a:t>It is a worthy credential.</a:t>
            </a:r>
          </a:p>
        </p:txBody>
      </p:sp>
      <p:sp>
        <p:nvSpPr>
          <p:cNvPr id="4" name="Slide Number Placeholder 3"/>
          <p:cNvSpPr>
            <a:spLocks noGrp="1"/>
          </p:cNvSpPr>
          <p:nvPr>
            <p:ph type="sldNum" sz="quarter" idx="12"/>
          </p:nvPr>
        </p:nvSpPr>
        <p:spPr/>
        <p:txBody>
          <a:bodyPr/>
          <a:lstStyle/>
          <a:p>
            <a:fld id="{6F065842-9862-4AF4-BB55-57296AE7D480}" type="slidenum">
              <a:rPr lang="en-US" smtClean="0"/>
              <a:t>9</a:t>
            </a:fld>
            <a:endParaRPr lang="en-US"/>
          </a:p>
        </p:txBody>
      </p:sp>
    </p:spTree>
    <p:extLst>
      <p:ext uri="{BB962C8B-B14F-4D97-AF65-F5344CB8AC3E}">
        <p14:creationId xmlns:p14="http://schemas.microsoft.com/office/powerpoint/2010/main" val="17013474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725</Words>
  <Application>Microsoft Office PowerPoint</Application>
  <PresentationFormat>Widescreen</PresentationFormat>
  <Paragraphs>83</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  The state of and prospects for professional accreditation for statisticians</vt:lpstr>
      <vt:lpstr>A brief history of ASA accreditation</vt:lpstr>
      <vt:lpstr>Key features of ASA accreditation program</vt:lpstr>
      <vt:lpstr>What we understand better now </vt:lpstr>
      <vt:lpstr>What we understand better now </vt:lpstr>
      <vt:lpstr>What we understand better now </vt:lpstr>
      <vt:lpstr>What we understand better now </vt:lpstr>
      <vt:lpstr>Problems with exams</vt:lpstr>
      <vt:lpstr>On the other hand, portfolio-based accreditation…</vt:lpstr>
      <vt:lpstr>And now, increasingly, it is a global credential</vt:lpstr>
      <vt:lpstr>A few final odds and ends</vt:lpstr>
      <vt:lpstr>A few final odds and ends</vt:lpstr>
      <vt:lpstr>A few final odds and ends</vt:lpstr>
      <vt:lpstr>A few final odds and ends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Accreditamento della professionalità statistica: riconoscere la qualità</dc:title>
  <dc:creator>Wasserstein, Ronald L.</dc:creator>
  <cp:lastModifiedBy>Buczek, Kamila</cp:lastModifiedBy>
  <cp:revision>12</cp:revision>
  <dcterms:created xsi:type="dcterms:W3CDTF">2014-09-23T10:25:29Z</dcterms:created>
  <dcterms:modified xsi:type="dcterms:W3CDTF">2019-09-12T10:53:02Z</dcterms:modified>
</cp:coreProperties>
</file>